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. Irfan Ali" userId="46c6439a823b61aa" providerId="LiveId" clId="{82871388-10F2-4A13-A758-98116B690D8D}"/>
    <pc:docChg chg="delSld">
      <pc:chgData name="S. Irfan Ali" userId="46c6439a823b61aa" providerId="LiveId" clId="{82871388-10F2-4A13-A758-98116B690D8D}" dt="2018-07-16T10:10:46.649" v="12" actId="2696"/>
      <pc:docMkLst>
        <pc:docMk/>
      </pc:docMkLst>
      <pc:sldChg chg="del">
        <pc:chgData name="S. Irfan Ali" userId="46c6439a823b61aa" providerId="LiveId" clId="{82871388-10F2-4A13-A758-98116B690D8D}" dt="2018-07-16T10:10:45.449" v="11" actId="2696"/>
        <pc:sldMkLst>
          <pc:docMk/>
          <pc:sldMk cId="1206367417" sldId="266"/>
        </pc:sldMkLst>
      </pc:sldChg>
      <pc:sldChg chg="del">
        <pc:chgData name="S. Irfan Ali" userId="46c6439a823b61aa" providerId="LiveId" clId="{82871388-10F2-4A13-A758-98116B690D8D}" dt="2018-07-16T10:10:46.649" v="12" actId="2696"/>
        <pc:sldMkLst>
          <pc:docMk/>
          <pc:sldMk cId="4123976841" sldId="267"/>
        </pc:sldMkLst>
      </pc:sldChg>
      <pc:sldChg chg="del">
        <pc:chgData name="S. Irfan Ali" userId="46c6439a823b61aa" providerId="LiveId" clId="{82871388-10F2-4A13-A758-98116B690D8D}" dt="2018-07-16T10:10:35.929" v="10" actId="2696"/>
        <pc:sldMkLst>
          <pc:docMk/>
          <pc:sldMk cId="3676081645" sldId="268"/>
        </pc:sldMkLst>
      </pc:sldChg>
      <pc:sldChg chg="del">
        <pc:chgData name="S. Irfan Ali" userId="46c6439a823b61aa" providerId="LiveId" clId="{82871388-10F2-4A13-A758-98116B690D8D}" dt="2018-07-16T10:10:35.869" v="9" actId="2696"/>
        <pc:sldMkLst>
          <pc:docMk/>
          <pc:sldMk cId="3725043659" sldId="269"/>
        </pc:sldMkLst>
      </pc:sldChg>
      <pc:sldChg chg="del">
        <pc:chgData name="S. Irfan Ali" userId="46c6439a823b61aa" providerId="LiveId" clId="{82871388-10F2-4A13-A758-98116B690D8D}" dt="2018-07-16T10:10:35.169" v="7" actId="2696"/>
        <pc:sldMkLst>
          <pc:docMk/>
          <pc:sldMk cId="3889561665" sldId="270"/>
        </pc:sldMkLst>
      </pc:sldChg>
      <pc:sldChg chg="del">
        <pc:chgData name="S. Irfan Ali" userId="46c6439a823b61aa" providerId="LiveId" clId="{82871388-10F2-4A13-A758-98116B690D8D}" dt="2018-07-16T10:10:35.579" v="8" actId="2696"/>
        <pc:sldMkLst>
          <pc:docMk/>
          <pc:sldMk cId="2014871566" sldId="271"/>
        </pc:sldMkLst>
      </pc:sldChg>
      <pc:sldChg chg="del">
        <pc:chgData name="S. Irfan Ali" userId="46c6439a823b61aa" providerId="LiveId" clId="{82871388-10F2-4A13-A758-98116B690D8D}" dt="2018-07-16T10:10:34.999" v="6" actId="2696"/>
        <pc:sldMkLst>
          <pc:docMk/>
          <pc:sldMk cId="3783597248" sldId="272"/>
        </pc:sldMkLst>
      </pc:sldChg>
      <pc:sldChg chg="del">
        <pc:chgData name="S. Irfan Ali" userId="46c6439a823b61aa" providerId="LiveId" clId="{82871388-10F2-4A13-A758-98116B690D8D}" dt="2018-07-16T10:10:34.969" v="5" actId="2696"/>
        <pc:sldMkLst>
          <pc:docMk/>
          <pc:sldMk cId="797358368" sldId="273"/>
        </pc:sldMkLst>
      </pc:sldChg>
      <pc:sldChg chg="del">
        <pc:chgData name="S. Irfan Ali" userId="46c6439a823b61aa" providerId="LiveId" clId="{82871388-10F2-4A13-A758-98116B690D8D}" dt="2018-07-16T10:10:34.639" v="4" actId="2696"/>
        <pc:sldMkLst>
          <pc:docMk/>
          <pc:sldMk cId="3112540783" sldId="274"/>
        </pc:sldMkLst>
      </pc:sldChg>
      <pc:sldChg chg="del">
        <pc:chgData name="S. Irfan Ali" userId="46c6439a823b61aa" providerId="LiveId" clId="{82871388-10F2-4A13-A758-98116B690D8D}" dt="2018-07-16T10:10:34.249" v="3" actId="2696"/>
        <pc:sldMkLst>
          <pc:docMk/>
          <pc:sldMk cId="1067334637" sldId="275"/>
        </pc:sldMkLst>
      </pc:sldChg>
      <pc:sldChg chg="del">
        <pc:chgData name="S. Irfan Ali" userId="46c6439a823b61aa" providerId="LiveId" clId="{82871388-10F2-4A13-A758-98116B690D8D}" dt="2018-07-16T10:10:33.949" v="2" actId="2696"/>
        <pc:sldMkLst>
          <pc:docMk/>
          <pc:sldMk cId="3534348164" sldId="276"/>
        </pc:sldMkLst>
      </pc:sldChg>
      <pc:sldChg chg="del">
        <pc:chgData name="S. Irfan Ali" userId="46c6439a823b61aa" providerId="LiveId" clId="{82871388-10F2-4A13-A758-98116B690D8D}" dt="2018-07-16T10:10:33.839" v="1" actId="2696"/>
        <pc:sldMkLst>
          <pc:docMk/>
          <pc:sldMk cId="1318532663" sldId="277"/>
        </pc:sldMkLst>
      </pc:sldChg>
      <pc:sldChg chg="del">
        <pc:chgData name="S. Irfan Ali" userId="46c6439a823b61aa" providerId="LiveId" clId="{82871388-10F2-4A13-A758-98116B690D8D}" dt="2018-07-16T10:10:33.699" v="0" actId="2696"/>
        <pc:sldMkLst>
          <pc:docMk/>
          <pc:sldMk cId="3012962222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55D0-B434-4DDB-A430-489C3AA29D1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94F3-FA3D-4599-8C6E-5338033F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2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55D0-B434-4DDB-A430-489C3AA29D1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94F3-FA3D-4599-8C6E-5338033F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55D0-B434-4DDB-A430-489C3AA29D1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94F3-FA3D-4599-8C6E-5338033F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3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55D0-B434-4DDB-A430-489C3AA29D1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94F3-FA3D-4599-8C6E-5338033F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3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55D0-B434-4DDB-A430-489C3AA29D1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94F3-FA3D-4599-8C6E-5338033F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9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55D0-B434-4DDB-A430-489C3AA29D1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94F3-FA3D-4599-8C6E-5338033F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2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55D0-B434-4DDB-A430-489C3AA29D1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94F3-FA3D-4599-8C6E-5338033F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6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55D0-B434-4DDB-A430-489C3AA29D1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94F3-FA3D-4599-8C6E-5338033F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2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55D0-B434-4DDB-A430-489C3AA29D1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94F3-FA3D-4599-8C6E-5338033F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55D0-B434-4DDB-A430-489C3AA29D1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94F3-FA3D-4599-8C6E-5338033F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5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55D0-B434-4DDB-A430-489C3AA29D1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94F3-FA3D-4599-8C6E-5338033F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1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355D0-B434-4DDB-A430-489C3AA29D1C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94F3-FA3D-4599-8C6E-5338033F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9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53.png"/><Relationship Id="rId18" Type="http://schemas.openxmlformats.org/officeDocument/2006/relationships/image" Target="../media/image63.png"/><Relationship Id="rId12" Type="http://schemas.openxmlformats.org/officeDocument/2006/relationships/image" Target="../media/image61.png"/><Relationship Id="rId17" Type="http://schemas.openxmlformats.org/officeDocument/2006/relationships/image" Target="../media/image62.png"/><Relationship Id="rId2" Type="http://schemas.openxmlformats.org/officeDocument/2006/relationships/image" Target="../media/image52.png"/><Relationship Id="rId16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0.png"/><Relationship Id="rId15" Type="http://schemas.openxmlformats.org/officeDocument/2006/relationships/image" Target="../media/image55.png"/><Relationship Id="rId10" Type="http://schemas.openxmlformats.org/officeDocument/2006/relationships/image" Target="../media/image59.png"/><Relationship Id="rId9" Type="http://schemas.openxmlformats.org/officeDocument/2006/relationships/image" Target="../media/image58.png"/><Relationship Id="rId14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–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 Field Effect Transistor (FET) And MOSFET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97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027577" cy="5455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800" b="1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CONSTRUCTION OF JFET</a:t>
            </a:r>
            <a:endParaRPr lang="en-US" sz="2800" b="1" i="1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545599"/>
            <a:ext cx="5718412" cy="34531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2611" y="4145086"/>
            <a:ext cx="5108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1: Symbol of n-channel FET</a:t>
            </a:r>
            <a:endParaRPr lang="en-US" sz="2800" dirty="0"/>
          </a:p>
        </p:txBody>
      </p:sp>
      <p:pic>
        <p:nvPicPr>
          <p:cNvPr id="7" name="Picture 6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68788" y="545599"/>
            <a:ext cx="5566628" cy="34531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987500" y="4145086"/>
            <a:ext cx="5108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2: Symbol of p-channel FET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378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239063" cy="5455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800" b="1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PRINCIPLE OF JFET (n-Channel)</a:t>
            </a:r>
            <a:endParaRPr lang="en-US" sz="2800" b="1" i="1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://www.circuitstoday.com/wp-content/uploads/2009/08/polarity-conventions-jfet.jpg"/>
          <p:cNvPicPr/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4848" b="6326"/>
          <a:stretch/>
        </p:blipFill>
        <p:spPr bwMode="auto">
          <a:xfrm>
            <a:off x="0" y="545598"/>
            <a:ext cx="5239063" cy="56368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074" y="545598"/>
            <a:ext cx="6138171" cy="50636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32337" y="5659215"/>
            <a:ext cx="4310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Drain characteristics of JFET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8804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239063" cy="5455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800" b="1" i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PRINCIPLE OF JFET (n-Channel)</a:t>
            </a:r>
            <a:endParaRPr lang="en-US" sz="2800" b="1" i="1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://www.circuitstoday.com/wp-content/uploads/2009/08/polarity-conventions-jfet.jpg"/>
          <p:cNvPicPr/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4848" b="6326"/>
          <a:stretch/>
        </p:blipFill>
        <p:spPr bwMode="auto">
          <a:xfrm>
            <a:off x="0" y="680597"/>
            <a:ext cx="2883840" cy="29817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6596"/>
            <a:ext cx="3378754" cy="267851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510097"/>
            <a:ext cx="31264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Drain characteristics of JFET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378754" y="545599"/>
                <a:ext cx="4540858" cy="5455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200"/>
                  </a:spcBef>
                  <a:spcAft>
                    <a:spcPts val="0"/>
                  </a:spcAft>
                </a:pPr>
                <a:r>
                  <a:rPr lang="en-US" sz="2800" b="1" dirty="0"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𝑮𝑺</m:t>
                        </m:r>
                      </m:sub>
                    </m:sSub>
                    <m:r>
                      <a:rPr lang="en-US" sz="28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sz="2800" b="1" dirty="0"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𝑫𝑺</m:t>
                        </m:r>
                      </m:sub>
                    </m:sSub>
                    <m:r>
                      <a:rPr lang="en-US" sz="28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en-US" sz="2800" b="1" dirty="0"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754" y="545599"/>
                <a:ext cx="4540858" cy="545599"/>
              </a:xfrm>
              <a:prstGeom prst="rect">
                <a:avLst/>
              </a:prstGeom>
              <a:blipFill rotWithShape="0">
                <a:blip r:embed="rId5"/>
                <a:stretch>
                  <a:fillRect l="-2685" t="-8989" b="-30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378754" y="1072674"/>
                <a:ext cx="7666201" cy="5455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200"/>
                  </a:spcBef>
                  <a:spcAft>
                    <a:spcPts val="0"/>
                  </a:spcAft>
                </a:pPr>
                <a:r>
                  <a:rPr lang="en-US" sz="2800" b="1" dirty="0"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𝑫𝑺</m:t>
                        </m:r>
                      </m:sub>
                    </m:sSub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sz="2800" b="1" dirty="0"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𝑮𝑺</m:t>
                        </m:r>
                      </m:sub>
                    </m:sSub>
                  </m:oMath>
                </a14:m>
                <a:r>
                  <a:rPr lang="en-US" sz="2800" b="1" dirty="0"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decreased from zero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754" y="1072674"/>
                <a:ext cx="7666201" cy="545599"/>
              </a:xfrm>
              <a:prstGeom prst="rect">
                <a:avLst/>
              </a:prstGeom>
              <a:blipFill rotWithShape="0">
                <a:blip r:embed="rId6"/>
                <a:stretch>
                  <a:fillRect l="-1590" t="-8989" r="-636" b="-30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378754" y="1618273"/>
                <a:ext cx="7589257" cy="5455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200"/>
                  </a:spcBef>
                  <a:spcAft>
                    <a:spcPts val="0"/>
                  </a:spcAft>
                </a:pPr>
                <a:r>
                  <a:rPr lang="en-US" sz="2800" b="1" dirty="0"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𝑮𝑺</m:t>
                        </m:r>
                      </m:sub>
                    </m:sSub>
                    <m:r>
                      <a:rPr lang="en-US" sz="2800" b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sz="2800" b="1" dirty="0"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𝑫𝑺</m:t>
                        </m:r>
                      </m:sub>
                    </m:sSub>
                  </m:oMath>
                </a14:m>
                <a:r>
                  <a:rPr lang="en-US" sz="2800" b="1" dirty="0"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increased from zero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754" y="1618273"/>
                <a:ext cx="7589257" cy="545599"/>
              </a:xfrm>
              <a:prstGeom prst="rect">
                <a:avLst/>
              </a:prstGeom>
              <a:blipFill rotWithShape="0">
                <a:blip r:embed="rId7"/>
                <a:stretch>
                  <a:fillRect l="-1606" t="-7778" r="-643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378754" y="2145348"/>
                <a:ext cx="7044172" cy="5455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200"/>
                  </a:spcBef>
                  <a:spcAft>
                    <a:spcPts val="0"/>
                  </a:spcAft>
                </a:pPr>
                <a:r>
                  <a:rPr lang="en-US" sz="2800" b="1" dirty="0"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𝑮𝑺</m:t>
                        </m:r>
                      </m:sub>
                    </m:sSub>
                  </m:oMath>
                </a14:m>
                <a:r>
                  <a:rPr lang="en-US" sz="2800" b="1" dirty="0"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negative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𝑫𝑺</m:t>
                        </m:r>
                      </m:sub>
                    </m:sSub>
                  </m:oMath>
                </a14:m>
                <a:r>
                  <a:rPr lang="en-US" sz="2800" b="1" dirty="0"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increased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754" y="2145348"/>
                <a:ext cx="7044172" cy="545599"/>
              </a:xfrm>
              <a:prstGeom prst="rect">
                <a:avLst/>
              </a:prstGeom>
              <a:blipFill rotWithShape="0">
                <a:blip r:embed="rId8"/>
                <a:stretch>
                  <a:fillRect l="-1730" t="-8989" r="-692" b="-30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086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716903" cy="5455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800" b="1" i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CHARACTERISTICS PARAMETERS OF JFET</a:t>
            </a:r>
            <a:endParaRPr lang="en-US" sz="2800" b="1" i="1" dirty="0">
              <a:solidFill>
                <a:srgbClr val="FF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630290"/>
                <a:ext cx="8102667" cy="5455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200"/>
                  </a:spcBef>
                  <a:spcAft>
                    <a:spcPts val="0"/>
                  </a:spcAft>
                </a:pPr>
                <a:r>
                  <a:rPr lang="en-US" sz="2800" b="1" dirty="0"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1. Mutual conductance or transconductance,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sz="2800" b="1" dirty="0"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30290"/>
                <a:ext cx="8102667" cy="545599"/>
              </a:xfrm>
              <a:prstGeom prst="rect">
                <a:avLst/>
              </a:prstGeom>
              <a:blipFill rotWithShape="0">
                <a:blip r:embed="rId2"/>
                <a:stretch>
                  <a:fillRect l="-1505" t="-7778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2474" y="1015113"/>
                <a:ext cx="7049687" cy="1172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𝐺𝑆</m:t>
                              </m:r>
                            </m:sub>
                          </m:sSub>
                        </m:den>
                      </m:f>
                      <m:r>
                        <a:rPr lang="en-US" sz="280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𝑤𝑖𝑡h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𝐷𝑆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𝑐𝑜𝑛𝑠𝑡𝑎𝑛𝑡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74" y="1015113"/>
                <a:ext cx="7049687" cy="11727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0" y="1981418"/>
                <a:ext cx="3795463" cy="5455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200"/>
                  </a:spcBef>
                  <a:spcAft>
                    <a:spcPts val="0"/>
                  </a:spcAft>
                </a:pPr>
                <a:r>
                  <a:rPr lang="en-US" sz="2800" b="1" dirty="0"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 Drain resistance,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sub>
                    </m:sSub>
                  </m:oMath>
                </a14:m>
                <a:endParaRPr lang="en-US" sz="2800" b="1" dirty="0"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81418"/>
                <a:ext cx="3795463" cy="545599"/>
              </a:xfrm>
              <a:prstGeom prst="rect">
                <a:avLst/>
              </a:prstGeom>
              <a:blipFill rotWithShape="0">
                <a:blip r:embed="rId4"/>
                <a:stretch>
                  <a:fillRect l="-3210" t="-7778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25165" y="2434307"/>
                <a:ext cx="6902852" cy="1172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𝐷𝑆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𝐺𝑆</m:t>
                              </m:r>
                            </m:sub>
                          </m:sSub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𝑤𝑖𝑡h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𝐺𝑆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𝑐𝑜𝑛𝑠𝑡𝑎𝑛𝑡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65" y="2434307"/>
                <a:ext cx="6902852" cy="117275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0" y="3470583"/>
                <a:ext cx="4239237" cy="5455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200"/>
                  </a:spcBef>
                  <a:spcAft>
                    <a:spcPts val="0"/>
                  </a:spcAft>
                </a:pPr>
                <a:r>
                  <a:rPr lang="en-US" sz="2800" b="1" dirty="0"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Drain conductance,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sub>
                    </m:sSub>
                  </m:oMath>
                </a14:m>
                <a:endParaRPr lang="en-US" sz="2800" b="1" dirty="0"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70583"/>
                <a:ext cx="4239237" cy="545599"/>
              </a:xfrm>
              <a:prstGeom prst="rect">
                <a:avLst/>
              </a:prstGeom>
              <a:blipFill rotWithShape="0">
                <a:blip r:embed="rId6"/>
                <a:stretch>
                  <a:fillRect l="-2878" t="-7778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25165" y="3978070"/>
                <a:ext cx="6978128" cy="1172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𝐷𝑆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𝐺𝑆</m:t>
                              </m:r>
                            </m:sub>
                          </m:sSub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𝑤𝑖𝑡h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𝐺𝑆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𝑐𝑜𝑛𝑠𝑡𝑎𝑛𝑡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65" y="3978070"/>
                <a:ext cx="6978128" cy="117275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0" y="4990051"/>
                <a:ext cx="4213076" cy="5455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200"/>
                  </a:spcBef>
                  <a:spcAft>
                    <a:spcPts val="0"/>
                  </a:spcAft>
                </a:pPr>
                <a:r>
                  <a:rPr lang="en-US" sz="2800" b="1" dirty="0"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4. Amplification factor,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𝝁</m:t>
                    </m:r>
                  </m:oMath>
                </a14:m>
                <a:endParaRPr lang="en-US" sz="2800" b="1" dirty="0"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90051"/>
                <a:ext cx="4213076" cy="545599"/>
              </a:xfrm>
              <a:prstGeom prst="rect">
                <a:avLst/>
              </a:prstGeom>
              <a:blipFill rotWithShape="0">
                <a:blip r:embed="rId8"/>
                <a:stretch>
                  <a:fillRect l="-2894" t="-8989" b="-30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25165" y="5648363"/>
                <a:ext cx="7065139" cy="11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𝐷𝑆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𝐺𝑆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𝑤𝑖𝑡h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𝑐𝑜𝑛𝑠𝑡𝑎𝑛𝑡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165" y="5648363"/>
                <a:ext cx="7065139" cy="117000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858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0"/>
                <a:ext cx="11333408" cy="5878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200"/>
                  </a:spcBef>
                  <a:spcAft>
                    <a:spcPts val="0"/>
                  </a:spcAft>
                </a:pPr>
                <a:r>
                  <a:rPr lang="en-US" sz="2800" b="1" dirty="0">
                    <a:latin typeface="Cambria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Relationship among FET parameters or Relation between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𝝁</m:t>
                    </m:r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sub>
                    </m:sSub>
                    <m:r>
                      <a:rPr lang="en-US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&amp; </m:t>
                    </m:r>
                    <m:sSub>
                      <m:sSubPr>
                        <m:ctrlP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sub>
                    </m:sSub>
                  </m:oMath>
                </a14:m>
                <a:endParaRPr lang="en-US" sz="2800" b="1" dirty="0"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333408" cy="587853"/>
              </a:xfrm>
              <a:prstGeom prst="rect">
                <a:avLst/>
              </a:prstGeom>
              <a:blipFill rotWithShape="0">
                <a:blip r:embed="rId2"/>
                <a:stretch>
                  <a:fillRect l="-1076" t="-7292" b="-20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587853"/>
                <a:ext cx="27380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𝐺𝑆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7853"/>
                <a:ext cx="2738057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0" y="1111073"/>
                <a:ext cx="9646276" cy="517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600"/>
                  </a:spcAft>
                  <a:tabLst>
                    <a:tab pos="5850890" algn="r"/>
                  </a:tabLst>
                </a:pPr>
                <a:r>
                  <a:rPr lang="en-US" sz="2400" dirty="0"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Using</a:t>
                </a:r>
                <a:r>
                  <a:rPr lang="en-US" sz="2400" dirty="0"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Taylor’s theorem </a:t>
                </a:r>
                <a:r>
                  <a:rPr lang="en-US" sz="2400" dirty="0"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by considering fractional change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𝐷𝑆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𝐺𝑆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&amp;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sub>
                    </m:sSub>
                  </m:oMath>
                </a14:m>
                <a:endParaRPr lang="en-US" sz="2400" dirty="0"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11073"/>
                <a:ext cx="9646276" cy="517065"/>
              </a:xfrm>
              <a:prstGeom prst="rect">
                <a:avLst/>
              </a:prstGeom>
              <a:blipFill rotWithShape="0">
                <a:blip r:embed="rId4"/>
                <a:stretch>
                  <a:fillRect l="-948" t="-5882" b="-1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0" y="1628138"/>
                <a:ext cx="6610143" cy="1172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𝐷𝑆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𝐺𝑆</m:t>
                              </m:r>
                            </m:sub>
                          </m:sSub>
                        </m:sub>
                      </m:sSub>
                      <m:r>
                        <m:rPr>
                          <m:sty m:val="p"/>
                        </m:rPr>
                        <a:rPr lang="en-US" sz="2800" i="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𝐷𝑆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sub>
                      </m:sSub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𝑮𝑺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28138"/>
                <a:ext cx="6610143" cy="117275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0" y="2800895"/>
                <a:ext cx="6503640" cy="1172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𝑮𝑺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𝐷𝑆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𝐺𝑆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800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𝐷𝑆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𝑮𝑺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800" i="0">
                          <a:latin typeface="Cambria Math" panose="02040503050406030204" pitchFamily="18" charset="0"/>
                        </a:rPr>
                        <m:t> +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00895"/>
                <a:ext cx="6503640" cy="11727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6457" y="4240990"/>
                <a:ext cx="2625142" cy="5455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600"/>
                  </a:spcAft>
                  <a:tabLst>
                    <a:tab pos="5850890" algn="r"/>
                  </a:tabLst>
                </a:pPr>
                <a:r>
                  <a:rPr lang="en-US" sz="2800" dirty="0"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2800" dirty="0"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constant,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7" y="4240990"/>
                <a:ext cx="2625142" cy="545599"/>
              </a:xfrm>
              <a:prstGeom prst="rect">
                <a:avLst/>
              </a:prstGeom>
              <a:blipFill rotWithShape="0">
                <a:blip r:embed="rId7"/>
                <a:stretch>
                  <a:fillRect l="-4640" t="-8989" r="-3712" b="-30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738057" y="4026251"/>
                <a:ext cx="1658146" cy="9750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800" i="0"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𝐺𝑆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057" y="4026251"/>
                <a:ext cx="1658146" cy="9750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>
          <a:xfrm>
            <a:off x="167425" y="2826653"/>
            <a:ext cx="669702" cy="48321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67748" y="5053925"/>
                <a:ext cx="6087499" cy="11716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𝛛</m:t>
                                  </m:r>
                                  <m:sSub>
                                    <m:sSubPr>
                                      <m:ctrlPr>
                                        <a:rPr lang="en-US" sz="28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en-US" sz="28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𝑫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b="1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𝛛</m:t>
                                  </m:r>
                                  <m:sSub>
                                    <m:sSubPr>
                                      <m:ctrlPr>
                                        <a:rPr lang="en-US" sz="28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sz="28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𝑫𝑺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𝑮𝑺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𝑫𝑺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b="1" i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𝑮𝑺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800" i="0">
                          <a:latin typeface="Cambria Math" panose="02040503050406030204" pitchFamily="18" charset="0"/>
                        </a:rPr>
                        <m:t> 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𝛛</m:t>
                                  </m:r>
                                  <m:sSub>
                                    <m:sSubPr>
                                      <m:ctrlPr>
                                        <a:rPr lang="en-US" sz="28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en-US" sz="28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𝑫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b="1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𝛛</m:t>
                                  </m:r>
                                  <m:sSub>
                                    <m:sSubPr>
                                      <m:ctrlPr>
                                        <a:rPr lang="en-US" sz="28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sz="28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𝑮𝑺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𝑫𝑺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48" y="5053925"/>
                <a:ext cx="6087499" cy="117166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671065" y="1653896"/>
                <a:ext cx="2909963" cy="11716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r>
                        <a:rPr lang="en-US" sz="2800" b="1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𝛛</m:t>
                                  </m:r>
                                  <m:sSub>
                                    <m:sSubPr>
                                      <m:ctrlPr>
                                        <a:rPr lang="en-US" sz="28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en-US" sz="28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𝑫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b="1" i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𝛛</m:t>
                                  </m:r>
                                  <m:sSub>
                                    <m:sSubPr>
                                      <m:ctrlPr>
                                        <a:rPr lang="en-US" sz="28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sz="28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𝑮𝑺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𝑫𝑺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065" y="1653896"/>
                <a:ext cx="2909963" cy="117166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794496" y="2860661"/>
                <a:ext cx="2786532" cy="11716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sz="2800" b="1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𝛛</m:t>
                                  </m:r>
                                  <m:sSub>
                                    <m:sSubPr>
                                      <m:ctrlPr>
                                        <a:rPr lang="en-US" sz="28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sz="28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𝑫𝑺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b="1" i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𝛛</m:t>
                                  </m:r>
                                  <m:sSub>
                                    <m:sSubPr>
                                      <m:ctrlPr>
                                        <a:rPr lang="en-US" sz="28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en-US" sz="28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𝑫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𝑮𝑺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496" y="2860661"/>
                <a:ext cx="2786532" cy="117166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878822" y="4029310"/>
                <a:ext cx="2805833" cy="11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𝝁</m:t>
                      </m:r>
                      <m:r>
                        <a:rPr lang="en-US" sz="2800" b="1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𝛛</m:t>
                                  </m:r>
                                  <m:sSub>
                                    <m:sSubPr>
                                      <m:ctrlPr>
                                        <a:rPr lang="en-US" sz="2800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sz="2800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𝑫𝑺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b="1" i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𝛛</m:t>
                                  </m:r>
                                  <m:sSub>
                                    <m:sSubPr>
                                      <m:ctrlPr>
                                        <a:rPr lang="en-US" sz="2800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sz="2800" b="1" i="1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𝑮𝑺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822" y="4029310"/>
                <a:ext cx="2805833" cy="117000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6671065" y="1764406"/>
            <a:ext cx="0" cy="48939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878822" y="5239134"/>
                <a:ext cx="3502626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𝝁</m:t>
                          </m:r>
                        </m:e>
                      </m:d>
                      <m:r>
                        <a:rPr lang="en-US" sz="28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822" y="5239134"/>
                <a:ext cx="3502626" cy="106048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9696883" y="1628138"/>
                <a:ext cx="1529201" cy="90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6883" y="1628138"/>
                <a:ext cx="1529201" cy="90005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9684655" y="1764406"/>
            <a:ext cx="0" cy="36672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9673112" y="2594973"/>
                <a:ext cx="2422651" cy="595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𝝁</m:t>
                          </m:r>
                          <m:r>
                            <a:rPr lang="en-US" sz="2800" b="0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sub>
                          </m:sSub>
                          <m:r>
                            <a:rPr lang="en-US" sz="2800" b="0" i="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</m:e>
                      </m:borderBox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3112" y="2594973"/>
                <a:ext cx="2422651" cy="59574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79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9" grpId="0" animBg="1"/>
      <p:bldP spid="20" grpId="0"/>
      <p:bldP spid="21" grpId="0"/>
      <p:bldP spid="22" grpId="0"/>
      <p:bldP spid="23" grpId="0"/>
      <p:bldP spid="26" grpId="0"/>
      <p:bldP spid="27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23421" y="0"/>
                <a:ext cx="3817968" cy="972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r>
                        <a:rPr lang="en-US" sz="28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𝑫𝑺</m:t>
                              </m:r>
                            </m:sub>
                          </m:sSub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𝑫𝑺𝑺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2800" b="1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421" y="0"/>
                <a:ext cx="3817968" cy="9722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0" y="213327"/>
            <a:ext cx="1816972" cy="5455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  <a:tabLst>
                <a:tab pos="5850890" algn="r"/>
              </a:tabLst>
            </a:pPr>
            <a:r>
              <a:rPr lang="en-US" sz="2800" b="1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Show that</a:t>
            </a:r>
            <a:endParaRPr lang="en-US" sz="2800" b="1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7" y="1185580"/>
            <a:ext cx="6712514" cy="56724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40912" y="2410376"/>
                <a:ext cx="445609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latin typeface="Cambria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Decreasing the gate voltage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𝐺𝑆</m:t>
                        </m:r>
                      </m:sub>
                    </m:sSub>
                  </m:oMath>
                </a14:m>
                <a:r>
                  <a:rPr lang="en-US" sz="2800" dirty="0"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from zero till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sz="2800" dirty="0"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reduced to zero</a:t>
                </a:r>
                <a:endParaRPr lang="en-US" sz="28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12" y="2410376"/>
                <a:ext cx="4456090" cy="1384995"/>
              </a:xfrm>
              <a:prstGeom prst="rect">
                <a:avLst/>
              </a:prstGeom>
              <a:blipFill rotWithShape="0">
                <a:blip r:embed="rId4"/>
                <a:stretch>
                  <a:fillRect l="-2873" t="-4386" r="-1505" b="-10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40912" y="1887156"/>
            <a:ext cx="39900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Characteristic is parabolic</a:t>
            </a:r>
            <a:endParaRPr lang="en-US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851561" y="781828"/>
                <a:ext cx="3062698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𝐷𝑆𝑆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561" y="781828"/>
                <a:ext cx="3062698" cy="11455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851559" y="3235191"/>
                <a:ext cx="13177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559" y="3235191"/>
                <a:ext cx="1317797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6851562" y="0"/>
            <a:ext cx="50091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Shockley gives the equation of drain characteristics as: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851560" y="2714004"/>
            <a:ext cx="485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Equation of Parabola is given as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851559" y="1811927"/>
            <a:ext cx="51100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resembles equation of parabola</a:t>
            </a:r>
            <a:endParaRPr lang="en-US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851559" y="4139301"/>
                <a:ext cx="3589572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𝐷𝑆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𝐷𝑆𝑆</m:t>
                          </m:r>
                        </m:sub>
                      </m:sSub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559" y="4139301"/>
                <a:ext cx="3589572" cy="11455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933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0"/>
                <a:ext cx="3589572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𝐷𝑆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𝐷𝑆𝑆</m:t>
                          </m:r>
                        </m:sub>
                      </m:sSub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589572" cy="114557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1145570"/>
                <a:ext cx="5989983" cy="10833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600"/>
                  </a:spcAft>
                  <a:tabLst>
                    <a:tab pos="5850890" algn="r"/>
                  </a:tabLst>
                </a:pPr>
                <a:r>
                  <a:rPr lang="en-US" sz="2800" dirty="0"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Differentiating above equation with respect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𝐺𝑆</m:t>
                        </m:r>
                      </m:sub>
                    </m:sSub>
                  </m:oMath>
                </a14:m>
                <a:r>
                  <a:rPr lang="en-US" sz="2800" dirty="0"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5570"/>
                <a:ext cx="5989983" cy="1083374"/>
              </a:xfrm>
              <a:prstGeom prst="rect">
                <a:avLst/>
              </a:prstGeom>
              <a:blipFill rotWithShape="0">
                <a:blip r:embed="rId3"/>
                <a:stretch>
                  <a:fillRect l="-2035" t="-4494" r="-2035" b="-10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0" y="2228944"/>
                <a:ext cx="1341970" cy="984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num>
                        <m:den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𝐺𝑆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228944"/>
                <a:ext cx="1341970" cy="98488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87792" y="2459776"/>
                <a:ext cx="12139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𝐷𝑆𝑆</m:t>
                          </m:r>
                        </m:sub>
                      </m:sSub>
                      <m:r>
                        <a:rPr lang="en-US" sz="280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792" y="2459776"/>
                <a:ext cx="1213987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222765" y="2199632"/>
                <a:ext cx="2075568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765" y="2199632"/>
                <a:ext cx="2075568" cy="10604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030706" y="2199632"/>
                <a:ext cx="1373646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706" y="2199632"/>
                <a:ext cx="1373646" cy="10604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0" y="4425004"/>
                <a:ext cx="3132524" cy="1172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latin typeface="Cambria Math" panose="02040503050406030204" pitchFamily="18" charset="0"/>
                        </a:rPr>
                        <m:t>∵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𝐷𝑆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25004"/>
                <a:ext cx="3132524" cy="117275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37899" y="3312318"/>
                <a:ext cx="3460434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899" y="3312318"/>
                <a:ext cx="3460434" cy="10604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85682" y="5748453"/>
                <a:ext cx="4108432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𝑮𝑺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82" y="5748453"/>
                <a:ext cx="4108432" cy="10604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5968698" y="334364"/>
            <a:ext cx="0" cy="64023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009456" y="0"/>
                <a:ext cx="3062698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𝐷𝑆𝑆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456" y="0"/>
                <a:ext cx="3062698" cy="114557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968698" y="1164705"/>
                <a:ext cx="3246337" cy="1365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𝐷𝑆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𝐷𝑆𝑆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𝑮𝑺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8698" y="1164705"/>
                <a:ext cx="3246337" cy="136537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009456" y="2376594"/>
                <a:ext cx="3728457" cy="1365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latin typeface="Cambria Math" panose="020405030504060302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𝑫𝑺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𝑫𝑺𝑺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456" y="2376594"/>
                <a:ext cx="3728457" cy="136537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887200" y="5011529"/>
                <a:ext cx="3090141" cy="972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𝐷𝑆𝑆</m:t>
                              </m:r>
                            </m:sub>
                          </m:sSub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200" y="5011529"/>
                <a:ext cx="3090141" cy="97225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002190" y="3651376"/>
                <a:ext cx="4160434" cy="1365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smtClean="0">
                          <a:latin typeface="Cambria Math" panose="020405030504060302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𝑫𝑺𝑺</m:t>
                                  </m:r>
                                </m:sub>
                                <m:sup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𝑫𝑺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𝑫𝑺𝑺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190" y="3651376"/>
                <a:ext cx="4160434" cy="136537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263176" y="5885746"/>
                <a:ext cx="3817968" cy="972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r>
                        <a:rPr lang="en-US" sz="28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𝑫𝑺</m:t>
                              </m:r>
                            </m:sub>
                          </m:sSub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𝑫𝑺𝑺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176" y="5885746"/>
                <a:ext cx="3817968" cy="97225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433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0" y="0"/>
                <a:ext cx="4108432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𝑫𝑺𝑺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4108432" cy="10604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1060483"/>
                <a:ext cx="45088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𝑔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𝑔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𝐺𝑆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60483"/>
                <a:ext cx="4508863" cy="523220"/>
              </a:xfrm>
              <a:prstGeom prst="rect">
                <a:avLst/>
              </a:prstGeom>
              <a:blipFill rotWithShape="0">
                <a:blip r:embed="rId8"/>
                <a:stretch>
                  <a:fillRect l="-2703"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1745136"/>
                <a:ext cx="3956596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45136"/>
                <a:ext cx="3956596" cy="10604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0" y="2965600"/>
                <a:ext cx="2730683" cy="11398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𝑫𝑺𝑺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sub>
                              </m:sSub>
                            </m:den>
                          </m:f>
                        </m:e>
                      </m:borderBox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65600"/>
                <a:ext cx="2730683" cy="113986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0" y="4265445"/>
                <a:ext cx="3547446" cy="10604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65445"/>
                <a:ext cx="3547446" cy="106048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3957" y="5371326"/>
                <a:ext cx="2747611" cy="1365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𝐷𝑆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𝐷𝑆𝑆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7" y="5371326"/>
                <a:ext cx="2747611" cy="136537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5968698" y="334364"/>
            <a:ext cx="0" cy="64023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009456" y="0"/>
                <a:ext cx="3062698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𝐷𝑆𝑆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𝐺𝑆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456" y="0"/>
                <a:ext cx="3062698" cy="114557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968698" y="1164705"/>
                <a:ext cx="3246337" cy="1365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𝐷𝑆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𝐷𝑆𝑆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𝐺𝑆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8698" y="1164705"/>
                <a:ext cx="3246337" cy="136537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009456" y="2376594"/>
                <a:ext cx="3728457" cy="1365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latin typeface="Cambria Math" panose="020405030504060302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𝐷𝑆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𝐷𝑆𝑆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456" y="2376594"/>
                <a:ext cx="3728457" cy="1365374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887200" y="5011529"/>
                <a:ext cx="3090141" cy="972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𝐷𝑆𝑆</m:t>
                              </m:r>
                            </m:sub>
                          </m:sSub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𝐷𝑆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200" y="5011529"/>
                <a:ext cx="3090141" cy="972254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002190" y="3651376"/>
                <a:ext cx="4160434" cy="1365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smtClean="0">
                          <a:latin typeface="Cambria Math" panose="02040503050406030204" pitchFamily="18" charset="0"/>
                        </a:rPr>
                        <m:t>∴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𝐷𝑆𝑆</m:t>
                                  </m:r>
                                </m:sub>
                                <m:sup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𝐷𝑆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𝐷𝑆𝑆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190" y="3651376"/>
                <a:ext cx="4160434" cy="136537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263176" y="5885746"/>
                <a:ext cx="3817968" cy="972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r>
                        <a:rPr lang="en-US" sz="28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ad>
                        <m:radPr>
                          <m:degHide m:val="on"/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𝑫𝑺</m:t>
                              </m:r>
                            </m:sub>
                          </m:sSub>
                          <m:r>
                            <a:rPr lang="en-US" sz="2800" b="1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𝑫𝑺𝑺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3176" y="5885746"/>
                <a:ext cx="3817968" cy="97225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>
          <a:xfrm>
            <a:off x="9234152" y="1687132"/>
            <a:ext cx="1293796" cy="1146220"/>
          </a:xfrm>
          <a:custGeom>
            <a:avLst/>
            <a:gdLst>
              <a:gd name="connsiteX0" fmla="*/ 0 w 1293796"/>
              <a:gd name="connsiteY0" fmla="*/ 0 h 1146220"/>
              <a:gd name="connsiteX1" fmla="*/ 1287887 w 1293796"/>
              <a:gd name="connsiteY1" fmla="*/ 489398 h 1146220"/>
              <a:gd name="connsiteX2" fmla="*/ 476518 w 1293796"/>
              <a:gd name="connsiteY2" fmla="*/ 1146220 h 114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3796" h="1146220">
                <a:moveTo>
                  <a:pt x="0" y="0"/>
                </a:moveTo>
                <a:cubicBezTo>
                  <a:pt x="604233" y="149180"/>
                  <a:pt x="1208467" y="298361"/>
                  <a:pt x="1287887" y="489398"/>
                </a:cubicBezTo>
                <a:cubicBezTo>
                  <a:pt x="1367307" y="680435"/>
                  <a:pt x="622478" y="1034603"/>
                  <a:pt x="476518" y="1146220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240924" y="811369"/>
            <a:ext cx="2004587" cy="2717442"/>
          </a:xfrm>
          <a:custGeom>
            <a:avLst/>
            <a:gdLst>
              <a:gd name="connsiteX0" fmla="*/ 579549 w 2004587"/>
              <a:gd name="connsiteY0" fmla="*/ 2717442 h 2717442"/>
              <a:gd name="connsiteX1" fmla="*/ 1996225 w 2004587"/>
              <a:gd name="connsiteY1" fmla="*/ 1429555 h 2717442"/>
              <a:gd name="connsiteX2" fmla="*/ 0 w 2004587"/>
              <a:gd name="connsiteY2" fmla="*/ 0 h 271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4587" h="2717442">
                <a:moveTo>
                  <a:pt x="579549" y="2717442"/>
                </a:moveTo>
                <a:cubicBezTo>
                  <a:pt x="1336183" y="2299952"/>
                  <a:pt x="2092817" y="1882462"/>
                  <a:pt x="1996225" y="1429555"/>
                </a:cubicBezTo>
                <a:cubicBezTo>
                  <a:pt x="1899634" y="976648"/>
                  <a:pt x="949817" y="488324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547446" y="1996225"/>
            <a:ext cx="2570019" cy="264016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23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3" grpId="0"/>
      <p:bldP spid="19" grpId="0"/>
      <p:bldP spid="20" grpId="0"/>
      <p:bldP spid="21" grpId="0"/>
      <p:bldP spid="7" grpId="0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395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Cambria Math</vt:lpstr>
      <vt:lpstr>Times New Roman</vt:lpstr>
      <vt:lpstr>Office Theme</vt:lpstr>
      <vt:lpstr>Unit –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Irfan Ali</dc:creator>
  <cp:lastModifiedBy>S. Irfan Ali</cp:lastModifiedBy>
  <cp:revision>49</cp:revision>
  <dcterms:created xsi:type="dcterms:W3CDTF">2015-10-14T04:50:20Z</dcterms:created>
  <dcterms:modified xsi:type="dcterms:W3CDTF">2018-07-16T10:10:53Z</dcterms:modified>
</cp:coreProperties>
</file>